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70" r:id="rId11"/>
    <p:sldId id="271" r:id="rId12"/>
    <p:sldId id="272" r:id="rId13"/>
    <p:sldId id="264" r:id="rId14"/>
    <p:sldId id="265" r:id="rId15"/>
    <p:sldId id="266" r:id="rId16"/>
    <p:sldId id="267" r:id="rId17"/>
    <p:sldId id="26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090C52-D5DC-4ABB-9096-637A453402E7}">
  <a:tblStyle styleId="{D8090C52-D5DC-4ABB-9096-637A453402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75B05-8C82-423D-BD0A-E365618BB79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AC2E7AC-620E-4773-9FAF-779BE39A60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Clear Drainage</a:t>
          </a:r>
        </a:p>
      </dgm:t>
    </dgm:pt>
    <dgm:pt modelId="{6C36C861-A40D-47BC-92B0-58E057D615DD}" type="parTrans" cxnId="{0DA62F06-AC16-4C57-9DBC-9F37CF10FBE8}">
      <dgm:prSet/>
      <dgm:spPr/>
      <dgm:t>
        <a:bodyPr/>
        <a:lstStyle/>
        <a:p>
          <a:endParaRPr lang="en-US"/>
        </a:p>
      </dgm:t>
    </dgm:pt>
    <dgm:pt modelId="{AEF062B4-B991-4945-B9AF-740B1E35A9CF}" type="sibTrans" cxnId="{0DA62F06-AC16-4C57-9DBC-9F37CF10FBE8}">
      <dgm:prSet/>
      <dgm:spPr/>
      <dgm:t>
        <a:bodyPr/>
        <a:lstStyle/>
        <a:p>
          <a:endParaRPr lang="en-US"/>
        </a:p>
      </dgm:t>
    </dgm:pt>
    <dgm:pt modelId="{01C5C8C3-529E-4B78-87E1-38B848860AB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Install smoke detectors</a:t>
          </a:r>
        </a:p>
      </dgm:t>
    </dgm:pt>
    <dgm:pt modelId="{58ECA617-972D-4070-8C58-145CBD4F32EA}" type="parTrans" cxnId="{30A6E42F-9E11-45F2-B61D-9FE0D0021D77}">
      <dgm:prSet/>
      <dgm:spPr/>
      <dgm:t>
        <a:bodyPr/>
        <a:lstStyle/>
        <a:p>
          <a:endParaRPr lang="en-US"/>
        </a:p>
      </dgm:t>
    </dgm:pt>
    <dgm:pt modelId="{56ACE451-F6C5-4B0F-AE5C-770698EABAD9}" type="sibTrans" cxnId="{30A6E42F-9E11-45F2-B61D-9FE0D0021D77}">
      <dgm:prSet/>
      <dgm:spPr/>
      <dgm:t>
        <a:bodyPr/>
        <a:lstStyle/>
        <a:p>
          <a:endParaRPr lang="en-US"/>
        </a:p>
      </dgm:t>
    </dgm:pt>
    <dgm:pt modelId="{E0A3C7BE-03BD-4F90-8AD7-9203F94223AD}" type="pres">
      <dgm:prSet presAssocID="{B2375B05-8C82-423D-BD0A-E365618BB79B}" presName="root" presStyleCnt="0">
        <dgm:presLayoutVars>
          <dgm:dir/>
          <dgm:resizeHandles val="exact"/>
        </dgm:presLayoutVars>
      </dgm:prSet>
      <dgm:spPr/>
    </dgm:pt>
    <dgm:pt modelId="{78D41150-29D3-42D9-9B9A-9F5E6E004AB3}" type="pres">
      <dgm:prSet presAssocID="{FAC2E7AC-620E-4773-9FAF-779BE39A6098}" presName="compNode" presStyleCnt="0"/>
      <dgm:spPr/>
    </dgm:pt>
    <dgm:pt modelId="{E53460CD-E069-40A9-8228-A1C478CB5170}" type="pres">
      <dgm:prSet presAssocID="{FAC2E7AC-620E-4773-9FAF-779BE39A6098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A40370C8-CBE8-408C-B000-38175A62CB1F}" type="pres">
      <dgm:prSet presAssocID="{FAC2E7AC-620E-4773-9FAF-779BE39A60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 with solid fill"/>
        </a:ext>
      </dgm:extLst>
    </dgm:pt>
    <dgm:pt modelId="{F80235E1-7AD0-4FA1-863B-FEFE6F5BAD5F}" type="pres">
      <dgm:prSet presAssocID="{FAC2E7AC-620E-4773-9FAF-779BE39A6098}" presName="spaceRect" presStyleCnt="0"/>
      <dgm:spPr/>
    </dgm:pt>
    <dgm:pt modelId="{04E24932-DD8F-4CD1-8BB9-F3C94BDFD5BD}" type="pres">
      <dgm:prSet presAssocID="{FAC2E7AC-620E-4773-9FAF-779BE39A6098}" presName="textRect" presStyleLbl="revTx" presStyleIdx="0" presStyleCnt="2">
        <dgm:presLayoutVars>
          <dgm:chMax val="1"/>
          <dgm:chPref val="1"/>
        </dgm:presLayoutVars>
      </dgm:prSet>
      <dgm:spPr/>
    </dgm:pt>
    <dgm:pt modelId="{924F4CC2-7ECC-4672-8612-EEBC785A74E0}" type="pres">
      <dgm:prSet presAssocID="{AEF062B4-B991-4945-B9AF-740B1E35A9CF}" presName="sibTrans" presStyleCnt="0"/>
      <dgm:spPr/>
    </dgm:pt>
    <dgm:pt modelId="{A7ED3D32-BED3-42DD-9FB9-7F67631B0D89}" type="pres">
      <dgm:prSet presAssocID="{01C5C8C3-529E-4B78-87E1-38B848860ABE}" presName="compNode" presStyleCnt="0"/>
      <dgm:spPr/>
    </dgm:pt>
    <dgm:pt modelId="{CDC46177-B778-43D9-8EF4-8E065B785339}" type="pres">
      <dgm:prSet presAssocID="{01C5C8C3-529E-4B78-87E1-38B848860ABE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50A8BF0-4B82-4C1B-A2EA-19096A7ACBA4}" type="pres">
      <dgm:prSet presAssocID="{01C5C8C3-529E-4B78-87E1-38B848860AB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 with solid fill"/>
        </a:ext>
      </dgm:extLst>
    </dgm:pt>
    <dgm:pt modelId="{002E973E-898E-4DA1-A9B2-9BBA21239E24}" type="pres">
      <dgm:prSet presAssocID="{01C5C8C3-529E-4B78-87E1-38B848860ABE}" presName="spaceRect" presStyleCnt="0"/>
      <dgm:spPr/>
    </dgm:pt>
    <dgm:pt modelId="{1ADDA6F8-EBA2-43B0-A326-700B5ABB8434}" type="pres">
      <dgm:prSet presAssocID="{01C5C8C3-529E-4B78-87E1-38B848860AB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DA62F06-AC16-4C57-9DBC-9F37CF10FBE8}" srcId="{B2375B05-8C82-423D-BD0A-E365618BB79B}" destId="{FAC2E7AC-620E-4773-9FAF-779BE39A6098}" srcOrd="0" destOrd="0" parTransId="{6C36C861-A40D-47BC-92B0-58E057D615DD}" sibTransId="{AEF062B4-B991-4945-B9AF-740B1E35A9CF}"/>
    <dgm:cxn modelId="{B9D73F0A-5902-4E6F-9155-AF78B506CA00}" type="presOf" srcId="{01C5C8C3-529E-4B78-87E1-38B848860ABE}" destId="{1ADDA6F8-EBA2-43B0-A326-700B5ABB8434}" srcOrd="0" destOrd="0" presId="urn:microsoft.com/office/officeart/2018/5/layout/IconLeafLabelList"/>
    <dgm:cxn modelId="{30A6E42F-9E11-45F2-B61D-9FE0D0021D77}" srcId="{B2375B05-8C82-423D-BD0A-E365618BB79B}" destId="{01C5C8C3-529E-4B78-87E1-38B848860ABE}" srcOrd="1" destOrd="0" parTransId="{58ECA617-972D-4070-8C58-145CBD4F32EA}" sibTransId="{56ACE451-F6C5-4B0F-AE5C-770698EABAD9}"/>
    <dgm:cxn modelId="{788A5686-F717-4F8B-8772-C5E3B792528A}" type="presOf" srcId="{B2375B05-8C82-423D-BD0A-E365618BB79B}" destId="{E0A3C7BE-03BD-4F90-8AD7-9203F94223AD}" srcOrd="0" destOrd="0" presId="urn:microsoft.com/office/officeart/2018/5/layout/IconLeafLabelList"/>
    <dgm:cxn modelId="{A16920C3-DE5D-4BB1-B572-17B3AA9A672A}" type="presOf" srcId="{FAC2E7AC-620E-4773-9FAF-779BE39A6098}" destId="{04E24932-DD8F-4CD1-8BB9-F3C94BDFD5BD}" srcOrd="0" destOrd="0" presId="urn:microsoft.com/office/officeart/2018/5/layout/IconLeafLabelList"/>
    <dgm:cxn modelId="{1F7ECFB5-23A3-4603-A84E-9568C7AF8C1A}" type="presParOf" srcId="{E0A3C7BE-03BD-4F90-8AD7-9203F94223AD}" destId="{78D41150-29D3-42D9-9B9A-9F5E6E004AB3}" srcOrd="0" destOrd="0" presId="urn:microsoft.com/office/officeart/2018/5/layout/IconLeafLabelList"/>
    <dgm:cxn modelId="{0508DBF7-4851-4E0E-99D6-9048CEBDD944}" type="presParOf" srcId="{78D41150-29D3-42D9-9B9A-9F5E6E004AB3}" destId="{E53460CD-E069-40A9-8228-A1C478CB5170}" srcOrd="0" destOrd="0" presId="urn:microsoft.com/office/officeart/2018/5/layout/IconLeafLabelList"/>
    <dgm:cxn modelId="{65082D2B-12A3-4F28-9C2E-B95DECADFF7F}" type="presParOf" srcId="{78D41150-29D3-42D9-9B9A-9F5E6E004AB3}" destId="{A40370C8-CBE8-408C-B000-38175A62CB1F}" srcOrd="1" destOrd="0" presId="urn:microsoft.com/office/officeart/2018/5/layout/IconLeafLabelList"/>
    <dgm:cxn modelId="{F3D0467B-F8CF-41BC-813D-EF2A1466924A}" type="presParOf" srcId="{78D41150-29D3-42D9-9B9A-9F5E6E004AB3}" destId="{F80235E1-7AD0-4FA1-863B-FEFE6F5BAD5F}" srcOrd="2" destOrd="0" presId="urn:microsoft.com/office/officeart/2018/5/layout/IconLeafLabelList"/>
    <dgm:cxn modelId="{34926E0B-2D08-4BC8-A291-0E2A8839C800}" type="presParOf" srcId="{78D41150-29D3-42D9-9B9A-9F5E6E004AB3}" destId="{04E24932-DD8F-4CD1-8BB9-F3C94BDFD5BD}" srcOrd="3" destOrd="0" presId="urn:microsoft.com/office/officeart/2018/5/layout/IconLeafLabelList"/>
    <dgm:cxn modelId="{290AA771-08EE-45EE-96D6-8E96B41685A8}" type="presParOf" srcId="{E0A3C7BE-03BD-4F90-8AD7-9203F94223AD}" destId="{924F4CC2-7ECC-4672-8612-EEBC785A74E0}" srcOrd="1" destOrd="0" presId="urn:microsoft.com/office/officeart/2018/5/layout/IconLeafLabelList"/>
    <dgm:cxn modelId="{6D67A2D4-0B75-41DD-A3E3-B533F5AF156E}" type="presParOf" srcId="{E0A3C7BE-03BD-4F90-8AD7-9203F94223AD}" destId="{A7ED3D32-BED3-42DD-9FB9-7F67631B0D89}" srcOrd="2" destOrd="0" presId="urn:microsoft.com/office/officeart/2018/5/layout/IconLeafLabelList"/>
    <dgm:cxn modelId="{C2531BEF-FF7D-4137-8096-C948A9F2166B}" type="presParOf" srcId="{A7ED3D32-BED3-42DD-9FB9-7F67631B0D89}" destId="{CDC46177-B778-43D9-8EF4-8E065B785339}" srcOrd="0" destOrd="0" presId="urn:microsoft.com/office/officeart/2018/5/layout/IconLeafLabelList"/>
    <dgm:cxn modelId="{7C819201-A512-4B9D-B7B4-1DBD3E30FEC5}" type="presParOf" srcId="{A7ED3D32-BED3-42DD-9FB9-7F67631B0D89}" destId="{250A8BF0-4B82-4C1B-A2EA-19096A7ACBA4}" srcOrd="1" destOrd="0" presId="urn:microsoft.com/office/officeart/2018/5/layout/IconLeafLabelList"/>
    <dgm:cxn modelId="{2886B072-73CC-4373-ABF3-BDC44CB239FE}" type="presParOf" srcId="{A7ED3D32-BED3-42DD-9FB9-7F67631B0D89}" destId="{002E973E-898E-4DA1-A9B2-9BBA21239E24}" srcOrd="2" destOrd="0" presId="urn:microsoft.com/office/officeart/2018/5/layout/IconLeafLabelList"/>
    <dgm:cxn modelId="{D1E0E843-7966-4F4D-8209-2CD89C7E13BB}" type="presParOf" srcId="{A7ED3D32-BED3-42DD-9FB9-7F67631B0D89}" destId="{1ADDA6F8-EBA2-43B0-A326-700B5ABB843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460CD-E069-40A9-8228-A1C478CB5170}">
      <dsp:nvSpPr>
        <dsp:cNvPr id="0" name=""/>
        <dsp:cNvSpPr/>
      </dsp:nvSpPr>
      <dsp:spPr>
        <a:xfrm>
          <a:off x="1706473" y="6804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370C8-CBE8-408C-B000-38175A62CB1F}">
      <dsp:nvSpPr>
        <dsp:cNvPr id="0" name=""/>
        <dsp:cNvSpPr/>
      </dsp:nvSpPr>
      <dsp:spPr>
        <a:xfrm>
          <a:off x="2006286" y="306616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24932-DD8F-4CD1-8BB9-F3C94BDFD5BD}">
      <dsp:nvSpPr>
        <dsp:cNvPr id="0" name=""/>
        <dsp:cNvSpPr/>
      </dsp:nvSpPr>
      <dsp:spPr>
        <a:xfrm>
          <a:off x="1256755" y="1851804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Clear Drainage</a:t>
          </a:r>
        </a:p>
      </dsp:txBody>
      <dsp:txXfrm>
        <a:off x="1256755" y="1851804"/>
        <a:ext cx="2306250" cy="720000"/>
      </dsp:txXfrm>
    </dsp:sp>
    <dsp:sp modelId="{CDC46177-B778-43D9-8EF4-8E065B785339}">
      <dsp:nvSpPr>
        <dsp:cNvPr id="0" name=""/>
        <dsp:cNvSpPr/>
      </dsp:nvSpPr>
      <dsp:spPr>
        <a:xfrm>
          <a:off x="4416317" y="6804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A8BF0-4B82-4C1B-A2EA-19096A7ACBA4}">
      <dsp:nvSpPr>
        <dsp:cNvPr id="0" name=""/>
        <dsp:cNvSpPr/>
      </dsp:nvSpPr>
      <dsp:spPr>
        <a:xfrm>
          <a:off x="4716130" y="306616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DA6F8-EBA2-43B0-A326-700B5ABB8434}">
      <dsp:nvSpPr>
        <dsp:cNvPr id="0" name=""/>
        <dsp:cNvSpPr/>
      </dsp:nvSpPr>
      <dsp:spPr>
        <a:xfrm>
          <a:off x="3966598" y="1851804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Install smoke detectors</a:t>
          </a:r>
        </a:p>
      </dsp:txBody>
      <dsp:txXfrm>
        <a:off x="3966598" y="1851804"/>
        <a:ext cx="23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d0431d1a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d0431d1a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d0431d1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d0431d1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d0431d1a8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d0431d1a8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1C1707C7-642F-C6C5-DB22-73BF5DA6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d0431d1a8_0_176:notes">
            <a:extLst>
              <a:ext uri="{FF2B5EF4-FFF2-40B4-BE49-F238E27FC236}">
                <a16:creationId xmlns:a16="http://schemas.microsoft.com/office/drawing/2014/main" id="{27B6A3EA-0EA3-767E-E6F9-3AD256CCDE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d0431d1a8_0_176:notes">
            <a:extLst>
              <a:ext uri="{FF2B5EF4-FFF2-40B4-BE49-F238E27FC236}">
                <a16:creationId xmlns:a16="http://schemas.microsoft.com/office/drawing/2014/main" id="{02F785BD-0F08-9B7A-8528-18D13C43B4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d0431d1a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d0431d1a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d0431d1a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d0431d1a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94660c6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94660c6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d0431d1a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d0431d1a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d0431d1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d0431d1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d0431d1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0d0431d1a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d0431d1a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d0431d1a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d0431d1a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d0431d1a8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9BAB-CC83-6C3C-9447-10421B667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E8B39-D211-CA6B-3E47-A0E8F7028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0F345-A139-CB63-93A0-8CB77A2C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67091-D81A-98C0-A715-E13A968A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FE4CC-AD6C-E33F-7DAE-5BFCB767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08398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B30C-FF91-E1A0-7AB3-3F0445D5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9C6A3-7863-8979-27E6-0469FA810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A012C-33C6-C43E-BEE3-5BD80942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330B5-C05F-47DF-346A-789C3B90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E3BE5-7A9A-8DBB-31E5-3E522FFB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2987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A1E6E-14EA-C2B2-2C40-6DB8F9D0A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F5FD8-3D50-91E6-2CE9-9B932B941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98CD-4824-0557-1D16-2A4E1602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DE4E6-7BFF-A2EC-1900-DC60BA88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012D4-3C1C-F7F9-80B1-7CA579B0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70109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465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92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7A7D-F630-47D7-C631-64DA447A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018CB-984C-87B9-8F35-934D99C9C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28C4F-5AA1-5F6D-890F-6FF86EC1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FD51D-1E02-0A48-3D33-542AEFE5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A7914-1A22-CA46-43E1-6A5251B7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71411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C7CB-891B-11C2-E8E6-13F6961A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8967E-424C-5945-2C98-5D75DF62B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22F7C-9B6A-02F1-DC38-9F82A2DE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2CD7-1EE1-A6C1-4DCC-407356DB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909B-6818-FD85-A888-C027DEE4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03736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93BB-8C1C-9856-F06B-A7E74AA7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F985-F6F3-A90B-3B74-3DFA313E6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06347-84C9-D4A5-9E76-2FEA976D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8BF45-4278-385B-9258-7E319EB2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3BF30-5DBA-DAE2-BF28-36AE87BF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B3E2E-FFFF-7614-9AD8-66994E52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54173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67F4-5804-7E57-8D09-4EDBF128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3AC0F-4DEE-389D-9794-57DDB8725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6A341-184A-05E8-5A9C-2A42B4438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F3360-6752-621B-F1BF-09E8FD8E2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CD011-49EF-3758-9EAD-54846264F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3AAAEE-6E78-40FD-49D4-A07D3B1C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3460-1306-FF06-1909-8A4B98F1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7F800-7CCB-649A-9CA6-3497D1D8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7430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3042-FEDB-54BD-55C0-7B59DFF6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B0A63-9534-410E-537E-76187599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8343E-9168-E596-249F-590749DB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EC5BA-72C5-2C05-2E5E-C11E1BFF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95660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0F1E7-3308-244C-38D7-BF593BBB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19F89-721F-8F61-B537-987217ED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F34C5-C6DA-4C61-5EBF-FEF98867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001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A8D7-2D5B-ACC5-DA00-E16A8F7B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C30B3-D94E-BBA0-216C-F0483EB9E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D8C48-7BEB-16CE-47F0-4F9DD87CB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F9BE3-6F2C-2553-45F9-250A215F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C2C26-CEAA-DBD7-4620-130717D9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80E04-84C7-C5EE-FEB3-463D77A8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06704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B36A-C306-EAD3-61A5-9B92F2A4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40916-0733-6A4F-39C3-166FF6792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0C409-06CF-6E88-BAF8-209F95DA1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7281-6483-B1A6-B671-6AA9D1EC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B2835-C6CE-43FB-15B4-BA91DAA3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0651A-E4EF-5B12-B15E-253272F6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51690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0C16A-B77D-34D9-B699-B82C02EF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5CC6A-9663-641A-4CBA-3A1F82758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B537C-4F91-A832-7F9F-A0F3A5BC2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FBD27-87F0-4ED1-B5DC-BDE1B0E032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58926-B099-BB07-4B56-41689209B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DF2B1-3A64-ED49-483A-A7843D8A7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636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esearchoutreach.org/articles/increasing-personalisation-scientific-college-courses/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Risk Unseen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A serious game on risk and preparedness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By Dorothy Heinrich and Erin Coughlan de Perez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E2D5A-1A17-37ED-C87B-283195CB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Trends: Warm and wet events in the summer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FF9CED5-8076-0E31-4F3F-328C91FED8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311856"/>
              </p:ext>
            </p:extLst>
          </p:nvPr>
        </p:nvGraphicFramePr>
        <p:xfrm>
          <a:off x="2057400" y="1017725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033" imgH="3886200" progId="Acrobat.Document.DC">
                  <p:embed/>
                </p:oleObj>
              </mc:Choice>
              <mc:Fallback>
                <p:oleObj name="Acrobat Document" r:id="rId2" imgW="5029033" imgH="3886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5E8D157-A312-D149-52D6-A73560E3E1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7400" y="1017725"/>
                        <a:ext cx="50292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7020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463E-82AF-B522-CA76-E3C0A46B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Trends: warm and dry events in the summer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FAAE868-B6ED-B36E-4FB7-F26389202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455169"/>
              </p:ext>
            </p:extLst>
          </p:nvPr>
        </p:nvGraphicFramePr>
        <p:xfrm>
          <a:off x="2057400" y="1017725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033" imgH="3886200" progId="Acrobat.Document.DC">
                  <p:embed/>
                </p:oleObj>
              </mc:Choice>
              <mc:Fallback>
                <p:oleObj name="Acrobat Document" r:id="rId2" imgW="5029033" imgH="3886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5DD1999-ADC8-53C1-6502-5107EB08D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7400" y="1017725"/>
                        <a:ext cx="50292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0815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5E96-7C5E-317A-639C-DA502BE8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Trends: cold and wet events in the fall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0160359-07CF-C009-0AD7-6977399D4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635633"/>
              </p:ext>
            </p:extLst>
          </p:nvPr>
        </p:nvGraphicFramePr>
        <p:xfrm>
          <a:off x="2057400" y="1017725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033" imgH="3886200" progId="Acrobat.Document.DC">
                  <p:embed/>
                </p:oleObj>
              </mc:Choice>
              <mc:Fallback>
                <p:oleObj name="Acrobat Document" r:id="rId2" imgW="5029033" imgH="3886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9603490-C741-FCF6-B2A8-7A007B3381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7400" y="1017725"/>
                        <a:ext cx="50292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3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604" y="152400"/>
            <a:ext cx="678279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oogle Shape;114;p23" descr="A car driving on a wet road&#10;&#10;AI-generated content may be incorrect.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482850" y="482600"/>
            <a:ext cx="4178299" cy="4178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12447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460465"/>
            <a:ext cx="8180615" cy="1420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82723" y="607423"/>
            <a:ext cx="7457037" cy="116586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Acknowledgements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783771" y="2263141"/>
            <a:ext cx="7455989" cy="234349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Pablo Suarez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Norwegian Red Cross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NASA: Today’s Risk of Extreme Events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National Institutes of Health: Center for Climate and Health </a:t>
            </a:r>
            <a:r>
              <a:rPr lang="en-US" sz="1800" dirty="0" err="1"/>
              <a:t>glObal</a:t>
            </a:r>
            <a:r>
              <a:rPr lang="en-US" sz="1800" dirty="0"/>
              <a:t> Research on Disasters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4863984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27485A1B-826A-B181-CFAB-DFEF99613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2DBCB3-0D43-3696-80AD-20835B05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D1C554-6E5C-C8F5-49F5-D259BE70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1A11AE-25AE-DEBC-8D84-1B8A737C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94" y="2362851"/>
            <a:ext cx="90646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0F1517B2-96FB-83BC-FB04-BD65CC49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>
            <a:extLst>
              <a:ext uri="{FF2B5EF4-FFF2-40B4-BE49-F238E27FC236}">
                <a16:creationId xmlns:a16="http://schemas.microsoft.com/office/drawing/2014/main" id="{1BD4DD77-112F-B412-3CAD-0D02B78985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2723" y="607423"/>
            <a:ext cx="7457037" cy="116586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Acknowledgements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1B2A7C1-AB14-5F62-6A52-5B93D173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3" y="1754778"/>
            <a:ext cx="3660287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>
            <a:extLst>
              <a:ext uri="{FF2B5EF4-FFF2-40B4-BE49-F238E27FC236}">
                <a16:creationId xmlns:a16="http://schemas.microsoft.com/office/drawing/2014/main" id="{51DD8686-B902-C4A7-A40A-9135FABD1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3" y="2742201"/>
            <a:ext cx="2972848" cy="74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8590AC5-8185-ABE6-F0B5-C34A772AB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943E4E-D737-77C6-9C25-7D3AA2B43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A35D9C-7C5E-07DD-E9CB-DA02C7684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AD8DFD16-989C-E19B-FD3A-B3DE8CF65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2723" y="3653836"/>
            <a:ext cx="1993134" cy="9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oogle Shape;61;p14" descr="PREP"/>
          <p:cNvPicPr preferRelativeResize="0"/>
          <p:nvPr/>
        </p:nvPicPr>
        <p:blipFill>
          <a:blip r:embed="rId3"/>
          <a:srcRect t="11086" r="2" b="19483"/>
          <a:stretch/>
        </p:blipFill>
        <p:spPr>
          <a:xfrm>
            <a:off x="2120370" y="318406"/>
            <a:ext cx="7252232" cy="4506687"/>
          </a:xfrm>
          <a:prstGeom prst="rect">
            <a:avLst/>
          </a:prstGeom>
          <a:noFill/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714171" y="557585"/>
            <a:ext cx="2980038" cy="2769021"/>
          </a:xfrm>
          <a:noFill/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3900"/>
              <a:t>This is a game about preparedness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36182"/>
            <a:ext cx="8867727" cy="48758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Blue glitter sparkle">
            <a:extLst>
              <a:ext uri="{FF2B5EF4-FFF2-40B4-BE49-F238E27FC236}">
                <a16:creationId xmlns:a16="http://schemas.microsoft.com/office/drawing/2014/main" id="{3D7F4220-07F0-0A82-2B6D-C037F529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4037" r="-2" b="-2"/>
          <a:stretch/>
        </p:blipFill>
        <p:spPr>
          <a:xfrm>
            <a:off x="140541" y="137160"/>
            <a:ext cx="8868360" cy="4874838"/>
          </a:xfrm>
          <a:prstGeom prst="rect">
            <a:avLst/>
          </a:prstGeom>
          <a:noFill/>
        </p:spPr>
      </p:pic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898635" y="841772"/>
            <a:ext cx="7346728" cy="1662868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FFFFFF"/>
                </a:solidFill>
              </a:rPr>
              <a:t>Welcome to </a:t>
            </a:r>
            <a:r>
              <a:rPr lang="en-US" sz="2700" dirty="0" err="1">
                <a:solidFill>
                  <a:srgbClr val="FFFFFF"/>
                </a:solidFill>
              </a:rPr>
              <a:t>Madeupsville</a:t>
            </a:r>
            <a:r>
              <a:rPr lang="en-US" sz="2700" dirty="0">
                <a:solidFill>
                  <a:srgbClr val="FFFFFF"/>
                </a:solidFill>
              </a:rPr>
              <a:t>.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 err="1">
                <a:solidFill>
                  <a:srgbClr val="FFFFFF"/>
                </a:solidFill>
              </a:rPr>
              <a:t>Madeupsville</a:t>
            </a:r>
            <a:r>
              <a:rPr lang="en-US" sz="2700" dirty="0">
                <a:solidFill>
                  <a:srgbClr val="FFFFFF"/>
                </a:solidFill>
              </a:rPr>
              <a:t> gets hit by severe storms.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We will play 5 rounds.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06478" y="290197"/>
            <a:ext cx="6927525" cy="89171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choice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498776"/>
            <a:ext cx="8771274" cy="586632"/>
            <a:chOff x="-2" y="1998368"/>
            <a:chExt cx="11695083" cy="782176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2309"/>
            <a:ext cx="8537521" cy="3110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" name="Google Shape;74;p16">
            <a:extLst>
              <a:ext uri="{FF2B5EF4-FFF2-40B4-BE49-F238E27FC236}">
                <a16:creationId xmlns:a16="http://schemas.microsoft.com/office/drawing/2014/main" id="{974912B6-EE21-DA8B-1AED-DB56F8CD9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9051887"/>
              </p:ext>
            </p:extLst>
          </p:nvPr>
        </p:nvGraphicFramePr>
        <p:xfrm>
          <a:off x="618948" y="1949032"/>
          <a:ext cx="7529604" cy="257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79160" y="313182"/>
            <a:ext cx="8182230" cy="93704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choices and consequences</a:t>
            </a: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300090"/>
            <a:ext cx="3429000" cy="13716"/>
          </a:xfrm>
          <a:custGeom>
            <a:avLst/>
            <a:gdLst>
              <a:gd name="connsiteX0" fmla="*/ 0 w 3429000"/>
              <a:gd name="connsiteY0" fmla="*/ 0 h 13716"/>
              <a:gd name="connsiteX1" fmla="*/ 685800 w 3429000"/>
              <a:gd name="connsiteY1" fmla="*/ 0 h 13716"/>
              <a:gd name="connsiteX2" fmla="*/ 1371600 w 3429000"/>
              <a:gd name="connsiteY2" fmla="*/ 0 h 13716"/>
              <a:gd name="connsiteX3" fmla="*/ 2057400 w 3429000"/>
              <a:gd name="connsiteY3" fmla="*/ 0 h 13716"/>
              <a:gd name="connsiteX4" fmla="*/ 2674620 w 3429000"/>
              <a:gd name="connsiteY4" fmla="*/ 0 h 13716"/>
              <a:gd name="connsiteX5" fmla="*/ 3429000 w 3429000"/>
              <a:gd name="connsiteY5" fmla="*/ 0 h 13716"/>
              <a:gd name="connsiteX6" fmla="*/ 3429000 w 3429000"/>
              <a:gd name="connsiteY6" fmla="*/ 13716 h 13716"/>
              <a:gd name="connsiteX7" fmla="*/ 2811780 w 3429000"/>
              <a:gd name="connsiteY7" fmla="*/ 13716 h 13716"/>
              <a:gd name="connsiteX8" fmla="*/ 2228850 w 3429000"/>
              <a:gd name="connsiteY8" fmla="*/ 13716 h 13716"/>
              <a:gd name="connsiteX9" fmla="*/ 1543050 w 3429000"/>
              <a:gd name="connsiteY9" fmla="*/ 13716 h 13716"/>
              <a:gd name="connsiteX10" fmla="*/ 925830 w 3429000"/>
              <a:gd name="connsiteY10" fmla="*/ 13716 h 13716"/>
              <a:gd name="connsiteX11" fmla="*/ 0 w 3429000"/>
              <a:gd name="connsiteY11" fmla="*/ 13716 h 13716"/>
              <a:gd name="connsiteX12" fmla="*/ 0 w 3429000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3716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214" y="4075"/>
                  <a:pt x="3429316" y="9784"/>
                  <a:pt x="3429000" y="13716"/>
                </a:cubicBezTo>
                <a:cubicBezTo>
                  <a:pt x="3221081" y="44036"/>
                  <a:pt x="3088001" y="3494"/>
                  <a:pt x="2811780" y="13716"/>
                </a:cubicBezTo>
                <a:cubicBezTo>
                  <a:pt x="2535559" y="23938"/>
                  <a:pt x="2481355" y="20326"/>
                  <a:pt x="2228850" y="13716"/>
                </a:cubicBezTo>
                <a:cubicBezTo>
                  <a:pt x="1976345" y="7107"/>
                  <a:pt x="1807520" y="43784"/>
                  <a:pt x="1543050" y="13716"/>
                </a:cubicBezTo>
                <a:cubicBezTo>
                  <a:pt x="1278580" y="-16352"/>
                  <a:pt x="1181944" y="551"/>
                  <a:pt x="925830" y="13716"/>
                </a:cubicBezTo>
                <a:cubicBezTo>
                  <a:pt x="669716" y="26881"/>
                  <a:pt x="410304" y="30243"/>
                  <a:pt x="0" y="13716"/>
                </a:cubicBezTo>
                <a:cubicBezTo>
                  <a:pt x="-535" y="8247"/>
                  <a:pt x="-201" y="2959"/>
                  <a:pt x="0" y="0"/>
                </a:cubicBezTo>
                <a:close/>
              </a:path>
              <a:path w="3429000" h="13716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8434" y="5320"/>
                  <a:pt x="3428676" y="9001"/>
                  <a:pt x="3429000" y="13716"/>
                </a:cubicBezTo>
                <a:cubicBezTo>
                  <a:pt x="3103464" y="-3979"/>
                  <a:pt x="2887909" y="18368"/>
                  <a:pt x="2743200" y="13716"/>
                </a:cubicBezTo>
                <a:cubicBezTo>
                  <a:pt x="2598491" y="9064"/>
                  <a:pt x="2362615" y="6084"/>
                  <a:pt x="1988820" y="13716"/>
                </a:cubicBezTo>
                <a:cubicBezTo>
                  <a:pt x="1615025" y="21348"/>
                  <a:pt x="1580494" y="-880"/>
                  <a:pt x="1405890" y="13716"/>
                </a:cubicBezTo>
                <a:cubicBezTo>
                  <a:pt x="1231286" y="28312"/>
                  <a:pt x="885259" y="-20857"/>
                  <a:pt x="651510" y="13716"/>
                </a:cubicBezTo>
                <a:cubicBezTo>
                  <a:pt x="417761" y="48289"/>
                  <a:pt x="138362" y="-18428"/>
                  <a:pt x="0" y="13716"/>
                </a:cubicBezTo>
                <a:cubicBezTo>
                  <a:pt x="58" y="7834"/>
                  <a:pt x="453" y="58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0" name="Google Shape;80;p17"/>
          <p:cNvGraphicFramePr/>
          <p:nvPr>
            <p:extLst>
              <p:ext uri="{D42A27DB-BD31-4B8C-83A1-F6EECF244321}">
                <p14:modId xmlns:p14="http://schemas.microsoft.com/office/powerpoint/2010/main" val="3915490800"/>
              </p:ext>
            </p:extLst>
          </p:nvPr>
        </p:nvGraphicFramePr>
        <p:xfrm>
          <a:off x="455460" y="1975104"/>
          <a:ext cx="8230796" cy="268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5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No Storm</a:t>
                      </a:r>
                      <a:endParaRPr sz="2700" b="1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Storm</a:t>
                      </a:r>
                      <a:endParaRPr sz="2700" b="1"/>
                    </a:p>
                  </a:txBody>
                  <a:tcPr marL="88081" marR="88081" marT="88081" marB="880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Clear Drainage</a:t>
                      </a:r>
                      <a:endParaRPr sz="2700" b="1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Nothing</a:t>
                      </a:r>
                      <a:endParaRPr sz="2700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/>
                        <a:t>1 affected person</a:t>
                      </a:r>
                      <a:endParaRPr sz="2700"/>
                    </a:p>
                  </a:txBody>
                  <a:tcPr marL="88081" marR="88081" marT="88081" marB="8808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/>
                        <a:t>Smoke Detectors</a:t>
                      </a:r>
                      <a:endParaRPr sz="2700" b="1" dirty="0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/>
                        <a:t>Nothing</a:t>
                      </a:r>
                      <a:endParaRPr sz="2700"/>
                    </a:p>
                  </a:txBody>
                  <a:tcPr marL="88081" marR="88081" marT="88081" marB="8808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dirty="0"/>
                        <a:t>6 affected people</a:t>
                      </a:r>
                      <a:endParaRPr sz="2700" dirty="0"/>
                    </a:p>
                  </a:txBody>
                  <a:tcPr marL="88081" marR="88081" marT="88081" marB="8808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61AA1F-2111-4725-8A3B-D8DA44E6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B736F-95DD-4D46-A374-5B5950ED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00200" y="514350"/>
            <a:ext cx="754380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Graphic 14">
            <a:extLst>
              <a:ext uri="{FF2B5EF4-FFF2-40B4-BE49-F238E27FC236}">
                <a16:creationId xmlns:a16="http://schemas.microsoft.com/office/drawing/2014/main" id="{A122AB9F-71A5-4959-B10A-5BA29D9FA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823" y="2569185"/>
            <a:ext cx="2057400" cy="205996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4">
            <a:extLst>
              <a:ext uri="{FF2B5EF4-FFF2-40B4-BE49-F238E27FC236}">
                <a16:creationId xmlns:a16="http://schemas.microsoft.com/office/drawing/2014/main" id="{F6436F45-1C0E-45BA-BE75-D96C20CDF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69823" y="514350"/>
            <a:ext cx="2057400" cy="205996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4">
            <a:extLst>
              <a:ext uri="{FF2B5EF4-FFF2-40B4-BE49-F238E27FC236}">
                <a16:creationId xmlns:a16="http://schemas.microsoft.com/office/drawing/2014/main" id="{A91C6513-6E9D-44D4-BDF7-DD82A5CE3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927223" y="2569185"/>
            <a:ext cx="2057400" cy="205996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4">
            <a:extLst>
              <a:ext uri="{FF2B5EF4-FFF2-40B4-BE49-F238E27FC236}">
                <a16:creationId xmlns:a16="http://schemas.microsoft.com/office/drawing/2014/main" id="{12D86620-09EF-4EB8-86DD-2ED78F86C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2927223" y="514350"/>
            <a:ext cx="2057400" cy="205996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4">
            <a:extLst>
              <a:ext uri="{FF2B5EF4-FFF2-40B4-BE49-F238E27FC236}">
                <a16:creationId xmlns:a16="http://schemas.microsoft.com/office/drawing/2014/main" id="{E8661165-64CF-44E0-B97E-B3F08AF1D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984623" y="2569184"/>
            <a:ext cx="2057400" cy="205996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4">
            <a:extLst>
              <a:ext uri="{FF2B5EF4-FFF2-40B4-BE49-F238E27FC236}">
                <a16:creationId xmlns:a16="http://schemas.microsoft.com/office/drawing/2014/main" id="{B4E32058-B36D-48AA-8DD2-5D75B7DD9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4984623" y="514350"/>
            <a:ext cx="2057400" cy="205996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4">
            <a:extLst>
              <a:ext uri="{FF2B5EF4-FFF2-40B4-BE49-F238E27FC236}">
                <a16:creationId xmlns:a16="http://schemas.microsoft.com/office/drawing/2014/main" id="{9BC92B5F-1033-406F-8DD7-C7AB05818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42023" y="2569184"/>
            <a:ext cx="2057400" cy="205996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4">
            <a:extLst>
              <a:ext uri="{FF2B5EF4-FFF2-40B4-BE49-F238E27FC236}">
                <a16:creationId xmlns:a16="http://schemas.microsoft.com/office/drawing/2014/main" id="{24B3A802-6382-4761-AEB1-92A5AB7F6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7042023" y="514350"/>
            <a:ext cx="2057400" cy="205996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33226-51A3-996E-AD9F-1BCC47DE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9" y="685799"/>
            <a:ext cx="8572500" cy="17554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science solve this problem?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7E349-0D41-4B6F-A439-964D87075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4347"/>
            <a:ext cx="89154" cy="11628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E2F601-A10D-4072-8962-27B1D6176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4629150"/>
            <a:ext cx="89154" cy="514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live in a changed climate!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364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live in a changed climate!</a:t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7" cy="3610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live in a changed climate!</a:t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5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160</Words>
  <Application>Microsoft Office PowerPoint</Application>
  <PresentationFormat>On-screen Show (16:9)</PresentationFormat>
  <Paragraphs>37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Helvetica Neue Medium</vt:lpstr>
      <vt:lpstr>Office Theme</vt:lpstr>
      <vt:lpstr>Acrobat Document</vt:lpstr>
      <vt:lpstr>Risk Unseen</vt:lpstr>
      <vt:lpstr>This is a game about preparedness</vt:lpstr>
      <vt:lpstr>Welcome to Madeupsville. Madeupsville gets hit by severe storms. We will play 5 rounds.</vt:lpstr>
      <vt:lpstr>Your choice</vt:lpstr>
      <vt:lpstr>Your choices and consequences</vt:lpstr>
      <vt:lpstr>How can science solve this problem?</vt:lpstr>
      <vt:lpstr>We live in a changed climate!</vt:lpstr>
      <vt:lpstr>We live in a changed climate!</vt:lpstr>
      <vt:lpstr>We live in a changed climate!</vt:lpstr>
      <vt:lpstr>Trends: Warm and wet events in the summer</vt:lpstr>
      <vt:lpstr>Trends: warm and dry events in the summer</vt:lpstr>
      <vt:lpstr>Trends: cold and wet events in the fall</vt:lpstr>
      <vt:lpstr>PowerPoint Presentation</vt:lpstr>
      <vt:lpstr>PowerPoint Presentation</vt:lpstr>
      <vt:lpstr>PowerPoint Presentation</vt:lpstr>
      <vt:lpstr>Acknowledgements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Coughlan de Perez, Erin</dc:creator>
  <cp:lastModifiedBy>Coughlan, Erin</cp:lastModifiedBy>
  <cp:revision>3</cp:revision>
  <dcterms:modified xsi:type="dcterms:W3CDTF">2025-04-03T19:40:05Z</dcterms:modified>
</cp:coreProperties>
</file>